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Geo" panose="02000603000000000000" pitchFamily="2" charset="0"/>
      <p:regular r:id="rId16"/>
      <p: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9C1F77-F1E3-4CD1-98B3-7E884A73D433}">
  <a:tblStyle styleId="{8C9C1F77-F1E3-4CD1-98B3-7E884A73D43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45"/>
  </p:normalViewPr>
  <p:slideViewPr>
    <p:cSldViewPr snapToGrid="0">
      <p:cViewPr varScale="1">
        <p:scale>
          <a:sx n="164" d="100"/>
          <a:sy n="164" d="100"/>
        </p:scale>
        <p:origin x="360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omitigation.com/ppc/fsrs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u/2/folders/1oV01TG_Zh8jUGRSdLSOJWevNOJcrEb6x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7c0b6941ad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g17c0b6941a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8a2c096ca4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https://www.isomitigation.com/ppc/fsrs/</a:t>
            </a:r>
            <a:r>
              <a:rPr lang="en"/>
              <a:t> - Factors that affect ISO ratings</a:t>
            </a:r>
            <a:endParaRPr/>
          </a:p>
        </p:txBody>
      </p:sp>
      <p:sp>
        <p:nvSpPr>
          <p:cNvPr id="73" name="Google Shape;73;g18a2c096ca4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7c0b6941ad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17c0b6941ad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7c0b6941ad_1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g17c0b6941ad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7c0b6941ad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17c0b6941ad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7c0b6941ad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g17c0b6941ad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7c0b6941ad_1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CWDG Information/Criteria: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https://drive.google.com/drive/u/2/folders/1oV01TG_Zh8jUGRSdLSOJWevNOJcrEb6x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g17c0b6941ad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7c0b6941ad_1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g17c0b6941ad_1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8a2c096ca4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18a2c096ca4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1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1pPr>
            <a:lvl2pPr marL="914400" lvl="1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2pPr>
            <a:lvl3pPr marL="1371600" lvl="2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3pPr>
            <a:lvl4pPr marL="1828800" lvl="3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4pPr>
            <a:lvl5pPr marL="2286000" lvl="4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5pPr>
            <a:lvl6pPr marL="274320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6pPr>
            <a:lvl7pPr marL="320040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7pPr>
            <a:lvl8pPr marL="365760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8pPr>
            <a:lvl9pPr marL="411480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 sz="1100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 sz="1100"/>
            </a:lvl1pPr>
            <a:lvl2pPr marL="0" lvl="1" indent="0" algn="r">
              <a:spcBef>
                <a:spcPts val="0"/>
              </a:spcBef>
              <a:buNone/>
              <a:defRPr sz="1100"/>
            </a:lvl2pPr>
            <a:lvl3pPr marL="0" lvl="2" indent="0" algn="r">
              <a:spcBef>
                <a:spcPts val="0"/>
              </a:spcBef>
              <a:buNone/>
              <a:defRPr sz="1100"/>
            </a:lvl3pPr>
            <a:lvl4pPr marL="0" lvl="3" indent="0" algn="r">
              <a:spcBef>
                <a:spcPts val="0"/>
              </a:spcBef>
              <a:buNone/>
              <a:defRPr sz="1100"/>
            </a:lvl4pPr>
            <a:lvl5pPr marL="0" lvl="4" indent="0" algn="r">
              <a:spcBef>
                <a:spcPts val="0"/>
              </a:spcBef>
              <a:buNone/>
              <a:defRPr sz="1100"/>
            </a:lvl5pPr>
            <a:lvl6pPr marL="0" lvl="5" indent="0" algn="r">
              <a:spcBef>
                <a:spcPts val="0"/>
              </a:spcBef>
              <a:buNone/>
              <a:defRPr sz="1100"/>
            </a:lvl6pPr>
            <a:lvl7pPr marL="0" lvl="6" indent="0" algn="r">
              <a:spcBef>
                <a:spcPts val="0"/>
              </a:spcBef>
              <a:buNone/>
              <a:defRPr sz="1100"/>
            </a:lvl7pPr>
            <a:lvl8pPr marL="0" lvl="7" indent="0" algn="r">
              <a:spcBef>
                <a:spcPts val="0"/>
              </a:spcBef>
              <a:buNone/>
              <a:defRPr sz="1100"/>
            </a:lvl8pPr>
            <a:lvl9pPr marL="0" lvl="8" indent="0" algn="r">
              <a:spcBef>
                <a:spcPts val="0"/>
              </a:spcBef>
              <a:buNone/>
              <a:defRPr sz="11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1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1pPr>
            <a:lvl2pPr marL="914400" lvl="1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2pPr>
            <a:lvl3pPr marL="1371600" lvl="2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3pPr>
            <a:lvl4pPr marL="1828800" lvl="3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4pPr>
            <a:lvl5pPr marL="2286000" lvl="4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5pPr>
            <a:lvl6pPr marL="274320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6pPr>
            <a:lvl7pPr marL="320040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7pPr>
            <a:lvl8pPr marL="365760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8pPr>
            <a:lvl9pPr marL="411480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 sz="1100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1pPr>
            <a:lvl2pPr marL="914400" lvl="1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2pPr>
            <a:lvl3pPr marL="1371600" lvl="2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3pPr>
            <a:lvl4pPr marL="1828800" lvl="3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4pPr>
            <a:lvl5pPr marL="2286000" lvl="4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5pPr>
            <a:lvl6pPr marL="274320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6pPr>
            <a:lvl7pPr marL="320040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7pPr>
            <a:lvl8pPr marL="365760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8pPr>
            <a:lvl9pPr marL="411480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 sz="11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 sz="1100"/>
            </a:lvl1pPr>
            <a:lvl2pPr marL="0" lvl="1" indent="0" algn="r">
              <a:spcBef>
                <a:spcPts val="0"/>
              </a:spcBef>
              <a:buNone/>
              <a:defRPr sz="1100"/>
            </a:lvl2pPr>
            <a:lvl3pPr marL="0" lvl="2" indent="0" algn="r">
              <a:spcBef>
                <a:spcPts val="0"/>
              </a:spcBef>
              <a:buNone/>
              <a:defRPr sz="1100"/>
            </a:lvl3pPr>
            <a:lvl4pPr marL="0" lvl="3" indent="0" algn="r">
              <a:spcBef>
                <a:spcPts val="0"/>
              </a:spcBef>
              <a:buNone/>
              <a:defRPr sz="1100"/>
            </a:lvl4pPr>
            <a:lvl5pPr marL="0" lvl="4" indent="0" algn="r">
              <a:spcBef>
                <a:spcPts val="0"/>
              </a:spcBef>
              <a:buNone/>
              <a:defRPr sz="1100"/>
            </a:lvl5pPr>
            <a:lvl6pPr marL="0" lvl="5" indent="0" algn="r">
              <a:spcBef>
                <a:spcPts val="0"/>
              </a:spcBef>
              <a:buNone/>
              <a:defRPr sz="1100"/>
            </a:lvl6pPr>
            <a:lvl7pPr marL="0" lvl="6" indent="0" algn="r">
              <a:spcBef>
                <a:spcPts val="0"/>
              </a:spcBef>
              <a:buNone/>
              <a:defRPr sz="1100"/>
            </a:lvl7pPr>
            <a:lvl8pPr marL="0" lvl="7" indent="0" algn="r">
              <a:spcBef>
                <a:spcPts val="0"/>
              </a:spcBef>
              <a:buNone/>
              <a:defRPr sz="1100"/>
            </a:lvl8pPr>
            <a:lvl9pPr marL="0" lvl="8" indent="0" algn="r">
              <a:spcBef>
                <a:spcPts val="0"/>
              </a:spcBef>
              <a:buNone/>
              <a:defRPr sz="11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628650" y="522923"/>
            <a:ext cx="6198870" cy="125777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lang="en" sz="3000" b="1">
                <a:solidFill>
                  <a:schemeClr val="lt1"/>
                </a:solidFill>
              </a:rPr>
              <a:t>Tollgate Fire Safety Committee</a:t>
            </a:r>
            <a:endParaRPr sz="3000" b="1"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355825" y="2384644"/>
            <a:ext cx="4553100" cy="1884600"/>
          </a:xfrm>
          <a:prstGeom prst="rect">
            <a:avLst/>
          </a:prstGeom>
          <a:solidFill>
            <a:srgbClr val="D0CECE">
              <a:alpha val="71764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rmAutofit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700"/>
              <a:buNone/>
            </a:pPr>
            <a:r>
              <a:rPr lang="en" sz="2700" b="1">
                <a:solidFill>
                  <a:schemeClr val="dk1"/>
                </a:solidFill>
              </a:rPr>
              <a:t>Mission: </a:t>
            </a:r>
            <a:r>
              <a:rPr lang="en" sz="27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Encouraging and supporting fire safety of the Tollgate Community through mitigation and education. </a:t>
            </a:r>
            <a:endParaRPr sz="27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4D4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142211" y="146248"/>
            <a:ext cx="70347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457200" lvl="0" indent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000" b="1">
                <a:latin typeface="Geo"/>
                <a:ea typeface="Geo"/>
                <a:cs typeface="Geo"/>
                <a:sym typeface="Geo"/>
              </a:rPr>
              <a:t>Why is fire safety important?</a:t>
            </a:r>
            <a:endParaRPr sz="3000" b="1">
              <a:latin typeface="Geo"/>
              <a:ea typeface="Geo"/>
              <a:cs typeface="Geo"/>
              <a:sym typeface="Geo"/>
            </a:endParaRPr>
          </a:p>
        </p:txBody>
      </p:sp>
      <p:sp>
        <p:nvSpPr>
          <p:cNvPr id="76" name="Google Shape;76;p16"/>
          <p:cNvSpPr txBox="1"/>
          <p:nvPr/>
        </p:nvSpPr>
        <p:spPr>
          <a:xfrm>
            <a:off x="-162525" y="1363250"/>
            <a:ext cx="4870200" cy="31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457200" marR="3175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 b="1">
                <a:solidFill>
                  <a:schemeClr val="dk1"/>
                </a:solidFill>
              </a:rPr>
              <a:t>Fire safety practices work! </a:t>
            </a:r>
            <a:endParaRPr sz="1300" b="1">
              <a:solidFill>
                <a:schemeClr val="dk1"/>
              </a:solidFill>
            </a:endParaRPr>
          </a:p>
          <a:p>
            <a:pPr marL="914400" marR="3175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r>
              <a:rPr lang="en" sz="1300">
                <a:solidFill>
                  <a:schemeClr val="dk1"/>
                </a:solidFill>
              </a:rPr>
              <a:t>Increase chances of your home surviving a fire</a:t>
            </a:r>
            <a:endParaRPr sz="1300">
              <a:solidFill>
                <a:schemeClr val="dk1"/>
              </a:solidFill>
            </a:endParaRPr>
          </a:p>
          <a:p>
            <a:pPr marL="914400" marR="3175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r>
              <a:rPr lang="en" sz="1300">
                <a:solidFill>
                  <a:schemeClr val="dk1"/>
                </a:solidFill>
              </a:rPr>
              <a:t>Protect your families, friends and community</a:t>
            </a:r>
            <a:endParaRPr sz="1300">
              <a:solidFill>
                <a:schemeClr val="dk1"/>
              </a:solidFill>
            </a:endParaRPr>
          </a:p>
          <a:p>
            <a:pPr marL="914400" marR="3175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r>
              <a:rPr lang="en" sz="1300">
                <a:solidFill>
                  <a:schemeClr val="dk1"/>
                </a:solidFill>
              </a:rPr>
              <a:t>Protect your investment!</a:t>
            </a:r>
            <a:endParaRPr sz="1300" b="1">
              <a:solidFill>
                <a:schemeClr val="dk1"/>
              </a:solidFill>
            </a:endParaRPr>
          </a:p>
          <a:p>
            <a:pPr marL="457200" marR="31750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b="1">
              <a:solidFill>
                <a:schemeClr val="dk1"/>
              </a:solidFill>
            </a:endParaRPr>
          </a:p>
          <a:p>
            <a:pPr marL="457200" marR="317500" lvl="0" indent="-3111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 b="1">
                <a:solidFill>
                  <a:schemeClr val="dk1"/>
                </a:solidFill>
              </a:rPr>
              <a:t>Insurance companies have been declining policies </a:t>
            </a:r>
            <a:endParaRPr sz="1300" b="1">
              <a:solidFill>
                <a:schemeClr val="dk1"/>
              </a:solidFill>
            </a:endParaRPr>
          </a:p>
          <a:p>
            <a:pPr marL="914400" marR="317500" lvl="1" indent="-3302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300">
                <a:solidFill>
                  <a:schemeClr val="dk1"/>
                </a:solidFill>
              </a:rPr>
              <a:t>Community-wide fire risk reduction practices can impact ISO ratings for insurance </a:t>
            </a:r>
            <a:endParaRPr sz="1300">
              <a:solidFill>
                <a:schemeClr val="dk1"/>
              </a:solidFill>
            </a:endParaRPr>
          </a:p>
          <a:p>
            <a:pPr marL="914400" marR="317500" lvl="1" indent="-3302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300">
                <a:solidFill>
                  <a:schemeClr val="dk1"/>
                </a:solidFill>
              </a:rPr>
              <a:t>Tollgate and North Summit ISO rating is currently 10/10 (bad)</a:t>
            </a:r>
            <a:endParaRPr sz="1300">
              <a:solidFill>
                <a:schemeClr val="dk1"/>
              </a:solidFill>
            </a:endParaRPr>
          </a:p>
          <a:p>
            <a:pPr marL="914400" marR="31750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</a:endParaRPr>
          </a:p>
          <a:p>
            <a:pPr marL="457200" marR="317500" lvl="0" indent="-3111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 b="1">
                <a:solidFill>
                  <a:schemeClr val="dk1"/>
                </a:solidFill>
              </a:rPr>
              <a:t>Forest Conservation: Fire used to clear forests, now we must we must do it to have healthy forests &amp; happy wildlife</a:t>
            </a:r>
            <a:endParaRPr sz="1300">
              <a:solidFill>
                <a:schemeClr val="dk1"/>
              </a:solidFill>
            </a:endParaRPr>
          </a:p>
        </p:txBody>
      </p:sp>
      <p:pic>
        <p:nvPicPr>
          <p:cNvPr id="77" name="Google Shape;77;p16" descr="A high angle view of a plantation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47164" y="1925175"/>
            <a:ext cx="4756910" cy="3218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 descr="A picture containing text&#10;&#10;Description automatically generated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655475" y="42800"/>
            <a:ext cx="2448600" cy="21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/>
        </p:nvSpPr>
        <p:spPr>
          <a:xfrm>
            <a:off x="142200" y="717750"/>
            <a:ext cx="6591900" cy="5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31750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1"/>
                </a:solidFill>
              </a:rPr>
              <a:t>Changing climate trends, 100 years of fire suppression and new construction means there is a greater likelihood of wildfire near structures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40000"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082790" cy="569690"/>
          </a:xfrm>
          <a:prstGeom prst="rect">
            <a:avLst/>
          </a:prstGeom>
          <a:solidFill>
            <a:srgbClr val="D0CECE">
              <a:alpha val="69803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Geo"/>
              <a:buNone/>
            </a:pPr>
            <a:r>
              <a:rPr lang="en" sz="3000" b="1">
                <a:latin typeface="Geo"/>
                <a:ea typeface="Geo"/>
                <a:cs typeface="Geo"/>
                <a:sym typeface="Geo"/>
              </a:rPr>
              <a:t>2022  Accomplishments</a:t>
            </a:r>
            <a:endParaRPr sz="3000"/>
          </a:p>
        </p:txBody>
      </p:sp>
      <p:sp>
        <p:nvSpPr>
          <p:cNvPr id="85" name="Google Shape;85;p17"/>
          <p:cNvSpPr txBox="1"/>
          <p:nvPr/>
        </p:nvSpPr>
        <p:spPr>
          <a:xfrm>
            <a:off x="118275" y="978400"/>
            <a:ext cx="8653500" cy="3763500"/>
          </a:xfrm>
          <a:prstGeom prst="rect">
            <a:avLst/>
          </a:prstGeom>
          <a:solidFill>
            <a:srgbClr val="D0CECE">
              <a:alpha val="53725"/>
            </a:srgbClr>
          </a:solidFill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i="0" u="sng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Evacuation Plan </a:t>
            </a:r>
            <a:endParaRPr sz="1000" b="0" i="0" u="none" strike="noStrike" cap="non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5900" marR="0" lvl="0" indent="-2159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000"/>
              <a:buFont typeface="Arial"/>
              <a:buChar char="-"/>
            </a:pPr>
            <a:r>
              <a:rPr lang="en" sz="1000" b="0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Collaborated with Kathryn McMullin (County Emergency Manager) to create an Evacuation Plan specific to Tollgate. </a:t>
            </a:r>
            <a:endParaRPr sz="1000"/>
          </a:p>
          <a:p>
            <a:pPr marL="215900" marR="0" lvl="0" indent="-2159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000"/>
              <a:buFont typeface="Arial"/>
              <a:buChar char="-"/>
            </a:pPr>
            <a:r>
              <a:rPr lang="en" sz="1000">
                <a:solidFill>
                  <a:srgbClr val="222222"/>
                </a:solidFill>
              </a:rPr>
              <a:t>Increased community</a:t>
            </a:r>
            <a:r>
              <a:rPr lang="en" sz="1000" b="0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knowledge of the stagecoach evacuation route, the Tollgate specific emergency alert system, and how to be prepared.</a:t>
            </a:r>
            <a:endParaRPr sz="1000" b="0" i="0" u="none" strike="noStrike" cap="non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5900" marR="0" lvl="0" indent="-2159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000"/>
              <a:buFont typeface="Arial"/>
              <a:buChar char="-"/>
            </a:pPr>
            <a:r>
              <a:rPr lang="en" sz="1000" b="0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Distributed to residents via a local HOA website, over social media, through emails </a:t>
            </a:r>
            <a:endParaRPr sz="1000"/>
          </a:p>
          <a:p>
            <a:pPr marL="215900" marR="0" lvl="0" indent="-2159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000"/>
              <a:buFont typeface="Arial"/>
              <a:buChar char="-"/>
            </a:pPr>
            <a:r>
              <a:rPr lang="en" sz="1000" b="0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Distributed to county officials including the sheriff, county emergency manager, and Chief Ben Nielson. </a:t>
            </a:r>
            <a:endParaRPr sz="10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i="0" u="sng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CERT Team</a:t>
            </a:r>
            <a:r>
              <a:rPr lang="en" sz="1000" b="0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0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0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" sz="1000">
                <a:solidFill>
                  <a:srgbClr val="222222"/>
                </a:solidFill>
              </a:rPr>
              <a:t>    </a:t>
            </a:r>
            <a:r>
              <a:rPr lang="en" sz="1000" b="0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A team of Tollgate residents are in the process of becoming CERT (Community Emergency Response Team) certified</a:t>
            </a:r>
            <a:endParaRPr sz="10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0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-     Online trainings and hands-on training with the county Emergency Manager happen on a scheduled basis. </a:t>
            </a:r>
            <a:endParaRPr sz="10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i="0" u="sng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Clean Up Days</a:t>
            </a:r>
            <a:endParaRPr sz="1000" b="0" i="0" u="none" strike="noStrike" cap="non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5900" marR="0" lvl="0" indent="-2159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000"/>
              <a:buFont typeface="Arial"/>
              <a:buChar char="-"/>
            </a:pPr>
            <a:r>
              <a:rPr lang="en" sz="1000" b="0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Three days (one each in June, July and August) were spent by volunteers removing flammable materials along roads and properties </a:t>
            </a:r>
            <a:endParaRPr sz="1000" b="0" i="0" u="none" strike="noStrike" cap="non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5900" marR="0" lvl="0" indent="-2159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000"/>
              <a:buFont typeface="Arial"/>
              <a:buChar char="-"/>
            </a:pPr>
            <a:r>
              <a:rPr lang="en" sz="1000" b="0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Wildland Fire professionals were consulted with to </a:t>
            </a:r>
            <a:r>
              <a:rPr lang="en" sz="1000">
                <a:solidFill>
                  <a:srgbClr val="222222"/>
                </a:solidFill>
              </a:rPr>
              <a:t>selected</a:t>
            </a:r>
            <a:r>
              <a:rPr lang="en" sz="1000" b="0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strategic locations to increase successful firefighting </a:t>
            </a:r>
            <a:r>
              <a:rPr lang="en" sz="1000">
                <a:solidFill>
                  <a:srgbClr val="222222"/>
                </a:solidFill>
              </a:rPr>
              <a:t>efforts</a:t>
            </a:r>
            <a:endParaRPr sz="1000" b="0" i="0" u="none" strike="noStrike" cap="non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5900" marR="0" lvl="0" indent="-2159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000"/>
              <a:buFont typeface="Arial"/>
              <a:buChar char="-"/>
            </a:pPr>
            <a:r>
              <a:rPr lang="en" sz="1000" b="0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A total of 106 volunteers put in a total of 579 hours </a:t>
            </a:r>
            <a:r>
              <a:rPr lang="en" sz="1000">
                <a:solidFill>
                  <a:srgbClr val="222222"/>
                </a:solidFill>
              </a:rPr>
              <a:t>on </a:t>
            </a:r>
            <a:r>
              <a:rPr lang="en" sz="1000" b="0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these days</a:t>
            </a:r>
            <a:endParaRPr sz="1000">
              <a:solidFill>
                <a:srgbClr val="222222"/>
              </a:solidFill>
            </a:endParaRPr>
          </a:p>
          <a:p>
            <a:pPr marL="215900" marR="0" lvl="0" indent="-2159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000"/>
              <a:buFont typeface="Arial"/>
              <a:buChar char="-"/>
            </a:pPr>
            <a:r>
              <a:rPr lang="en" sz="1000">
                <a:solidFill>
                  <a:srgbClr val="222222"/>
                </a:solidFill>
              </a:rPr>
              <a:t>Community members and l</a:t>
            </a:r>
            <a:r>
              <a:rPr lang="en" sz="1000" b="0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ocal businesses donated raffle items and money for food </a:t>
            </a:r>
            <a:endParaRPr sz="1000"/>
          </a:p>
          <a:p>
            <a:pPr marL="21590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sz="1000" b="0" i="0" u="none" strike="noStrike" cap="non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i="0" u="sng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Fire Safety and Awareness Day </a:t>
            </a:r>
            <a:endParaRPr sz="1000" b="0" i="0" u="none" strike="noStrike" cap="non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5900" marR="0" lvl="0" indent="-2159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000"/>
              <a:buFont typeface="Arial"/>
              <a:buChar char="-"/>
            </a:pPr>
            <a:r>
              <a:rPr lang="en" sz="1000">
                <a:solidFill>
                  <a:srgbClr val="222222"/>
                </a:solidFill>
              </a:rPr>
              <a:t>Presentations about Tollgate’s</a:t>
            </a:r>
            <a:r>
              <a:rPr lang="en" sz="1000" b="0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emergency evacuation procedures, </a:t>
            </a:r>
            <a:r>
              <a:rPr lang="en" sz="1000">
                <a:solidFill>
                  <a:srgbClr val="222222"/>
                </a:solidFill>
              </a:rPr>
              <a:t>creating</a:t>
            </a:r>
            <a:r>
              <a:rPr lang="en" sz="1000" b="0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defensible space around homes and other t</a:t>
            </a:r>
            <a:r>
              <a:rPr lang="en" sz="1000">
                <a:solidFill>
                  <a:srgbClr val="222222"/>
                </a:solidFill>
              </a:rPr>
              <a:t>opics</a:t>
            </a:r>
            <a:endParaRPr sz="1000">
              <a:solidFill>
                <a:srgbClr val="222222"/>
              </a:solidFill>
            </a:endParaRPr>
          </a:p>
          <a:p>
            <a:pPr marL="215900" marR="0" lvl="0" indent="-2159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000"/>
              <a:buFont typeface="Arial"/>
              <a:buChar char="-"/>
            </a:pPr>
            <a:r>
              <a:rPr lang="en" sz="1000" b="0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Distributed Tollgate specific evacuation plans, emergency phone numbers, and encouraged residents to become involved in fuel mitigation. </a:t>
            </a:r>
            <a:endParaRPr sz="1000"/>
          </a:p>
          <a:p>
            <a:pPr marL="215900" marR="0" lvl="0" indent="-2159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000"/>
              <a:buFont typeface="Arial"/>
              <a:buChar char="-"/>
            </a:pPr>
            <a:r>
              <a:rPr lang="en" sz="1000" b="0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Residents heard from and connected with a variety of county officials and professionals.</a:t>
            </a:r>
            <a:endParaRPr sz="10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i="0" u="sng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Signage</a:t>
            </a:r>
            <a:endParaRPr sz="1000" b="0" i="0" u="none" strike="noStrike" cap="non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0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-    A group of volunteers started the process of developing an efficient sign </a:t>
            </a:r>
            <a:r>
              <a:rPr lang="en" sz="1000">
                <a:solidFill>
                  <a:srgbClr val="222222"/>
                </a:solidFill>
              </a:rPr>
              <a:t>strategy</a:t>
            </a:r>
            <a:endParaRPr sz="1000" b="0" i="0" u="none" strike="noStrike" cap="non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0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-    Future plans include purchasing and hanging emergency evacuation signs.</a:t>
            </a:r>
            <a:endParaRPr sz="1000">
              <a:solidFill>
                <a:srgbClr val="22222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4D4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142211" y="146249"/>
            <a:ext cx="7034766" cy="571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"/>
              <a:buNone/>
            </a:pPr>
            <a:r>
              <a:rPr lang="en" sz="2400" b="1">
                <a:latin typeface="Geo"/>
                <a:ea typeface="Geo"/>
                <a:cs typeface="Geo"/>
                <a:sym typeface="Geo"/>
              </a:rPr>
              <a:t>2022 Fuel Reduction Work</a:t>
            </a:r>
            <a:endParaRPr sz="2400" b="1">
              <a:latin typeface="Geo"/>
              <a:ea typeface="Geo"/>
              <a:cs typeface="Geo"/>
              <a:sym typeface="Geo"/>
            </a:endParaRPr>
          </a:p>
        </p:txBody>
      </p:sp>
      <p:sp>
        <p:nvSpPr>
          <p:cNvPr id="91" name="Google Shape;91;p18"/>
          <p:cNvSpPr txBox="1"/>
          <p:nvPr/>
        </p:nvSpPr>
        <p:spPr>
          <a:xfrm>
            <a:off x="142205" y="816405"/>
            <a:ext cx="4609200" cy="43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Professional Fire Mitigation Work 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Char char="●"/>
            </a:pPr>
            <a:r>
              <a:rPr lang="en">
                <a:solidFill>
                  <a:srgbClr val="222222"/>
                </a:solidFill>
              </a:rPr>
              <a:t>After an RFP process, </a:t>
            </a:r>
            <a:r>
              <a:rPr lang="en" sz="1400" b="0" i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Alpine Forestry was hired and completed fuels reduction work along the major evacuation corridors</a:t>
            </a:r>
            <a:r>
              <a:rPr lang="en" sz="1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" sz="1400" b="0" i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Tollgate Canyon Road and Forest Meadows Road, totaling 8 miles. </a:t>
            </a:r>
            <a:endParaRPr>
              <a:solidFill>
                <a:srgbClr val="222222"/>
              </a:solidFill>
            </a:endParaRP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Arial"/>
              <a:buChar char="●"/>
            </a:pPr>
            <a:r>
              <a:rPr lang="en" sz="1400" b="0" i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Safer evacuation out for </a:t>
            </a:r>
            <a:r>
              <a:rPr lang="en" sz="1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Tollgate Canyon Community</a:t>
            </a:r>
            <a:endParaRPr sz="14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Char char="●"/>
            </a:pPr>
            <a:r>
              <a:rPr lang="en" sz="1400" b="0" i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Safer egress/ingre</a:t>
            </a:r>
            <a:r>
              <a:rPr lang="en">
                <a:solidFill>
                  <a:srgbClr val="222222"/>
                </a:solidFill>
              </a:rPr>
              <a:t>ss</a:t>
            </a:r>
            <a:r>
              <a:rPr lang="en" sz="1400" b="0" i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for firefighters, emergency responders or utility workers. 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What exactly was done?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222222"/>
              </a:solidFill>
            </a:endParaRP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Arial"/>
              <a:buChar char="●"/>
            </a:pPr>
            <a:r>
              <a:rPr lang="en" sz="1400" i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Fuel mitigation and tree work done 10ft on either side of the roads</a:t>
            </a:r>
            <a:r>
              <a:rPr lang="en" sz="1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1100"/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Recommended amount of space to be cleared along roadsides is 20ft on either side. 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i="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i="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48656" y="31900"/>
            <a:ext cx="3860093" cy="5079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30000"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 rot="-5400000">
            <a:off x="-1917954" y="2206408"/>
            <a:ext cx="4784405" cy="643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Geo"/>
              <a:buNone/>
            </a:pPr>
            <a:r>
              <a:rPr lang="en" sz="2700" b="1">
                <a:latin typeface="Geo"/>
                <a:ea typeface="Geo"/>
                <a:cs typeface="Geo"/>
                <a:sym typeface="Geo"/>
              </a:rPr>
              <a:t>2022 Budget Recap</a:t>
            </a:r>
            <a:endParaRPr sz="2700"/>
          </a:p>
        </p:txBody>
      </p:sp>
      <p:sp>
        <p:nvSpPr>
          <p:cNvPr id="98" name="Google Shape;98;p19"/>
          <p:cNvSpPr txBox="1"/>
          <p:nvPr/>
        </p:nvSpPr>
        <p:spPr>
          <a:xfrm>
            <a:off x="893135" y="813391"/>
            <a:ext cx="2862900" cy="2870700"/>
          </a:xfrm>
          <a:prstGeom prst="rect">
            <a:avLst/>
          </a:prstGeom>
          <a:solidFill>
            <a:srgbClr val="F2F2F2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Summary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Mitigation - $56,400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Burn Pile Management - $6,000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+"/>
            </a:pP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Stacking - Pending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Includes $6,000 in Donations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99" name="Google Shape;99;p19"/>
          <p:cNvGraphicFramePr/>
          <p:nvPr>
            <p:extLst>
              <p:ext uri="{D42A27DB-BD31-4B8C-83A1-F6EECF244321}">
                <p14:modId xmlns:p14="http://schemas.microsoft.com/office/powerpoint/2010/main" val="3612166126"/>
              </p:ext>
            </p:extLst>
          </p:nvPr>
        </p:nvGraphicFramePr>
        <p:xfrm>
          <a:off x="4114299" y="548333"/>
          <a:ext cx="4667250" cy="3959300"/>
        </p:xfrm>
        <a:graphic>
          <a:graphicData uri="http://schemas.openxmlformats.org/drawingml/2006/table">
            <a:tbl>
              <a:tblPr>
                <a:noFill/>
                <a:tableStyleId>{8C9C1F77-F1E3-4CD1-98B3-7E884A73D433}</a:tableStyleId>
              </a:tblPr>
              <a:tblGrid>
                <a:gridCol w="1604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1975">
                  <a:extLst>
                    <a:ext uri="{9D8B030D-6E8A-4147-A177-3AD203B41FA5}">
                      <a16:colId xmlns:a16="http://schemas.microsoft.com/office/drawing/2014/main" val="3011613624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9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6700">
                <a:tc gridSpan="4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u="sng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2022 Fire Budget and Projects</a:t>
                      </a:r>
                      <a:endParaRPr sz="1600" b="1" u="sng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525" marR="9525" marT="9525" marB="91425" anchor="b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Funding Source</a:t>
                      </a:r>
                      <a:endParaRPr sz="12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525" marT="9525" marB="91425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Budget</a:t>
                      </a:r>
                      <a:endParaRPr sz="12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Cost</a:t>
                      </a:r>
                      <a:endParaRPr sz="12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525" marR="9525" marT="9525" marB="91425" anchor="b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HOA Fire Budget 2022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525" marT="9525" marB="91425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$  15,000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525" marR="9525" marT="9525" marB="91425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525" marR="9525" marT="9525" marB="91425" anchor="b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2022 Special Assessment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525" marT="9525" marB="91425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$  45,336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525" marR="9525" marT="9525" marB="91425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525" marR="9525" marT="9525" marB="91425" anchor="b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Donations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525" marT="9525" marB="91425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$    6,000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B w="63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525" marR="9525" marT="9525" marB="91425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525" marR="9525" marT="9525" marB="91425" anchor="b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525" marT="9525" marB="91425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$  66,336</a:t>
                      </a:r>
                      <a:endParaRPr dirty="0"/>
                    </a:p>
                  </a:txBody>
                  <a:tcPr marL="9525" marR="9525" marT="9525" marB="91425" anchor="b">
                    <a:lnT w="63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3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525" marR="9525" marT="9525" marB="91425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525" marR="9525" marT="9525" marB="91425" anchor="b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Projects</a:t>
                      </a:r>
                      <a:endParaRPr sz="12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525" marT="9525" marB="91425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T w="253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525" marR="9525" marT="9525" marB="91425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525" marR="9525" marT="9525" marB="91425" anchor="b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Mitigation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525" marT="9525" marB="91425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$    56,400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525" marR="9525" marT="9525" marB="91425" anchor="b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Burn Pile Management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525" marT="9525" marB="91425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$      6,000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525" marR="9525" marT="9525" marB="91425" anchor="b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Burn Pile Stacking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525" marT="9525" marB="91425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$      5,000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B w="63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Estimated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525" marR="9525" marT="9525" marB="91425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525" marR="9525" marT="9525" marB="91425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$    67,400</a:t>
                      </a:r>
                      <a:endParaRPr sz="12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T w="63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3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525" marR="9525" marT="9525" marB="91425" anchor="b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525" marR="9525" marT="9525" marB="91425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525" marR="9525" marT="9525" marB="91425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525" marR="9525" marT="9525" marB="91425" anchor="b">
                    <a:lnT w="253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525" marR="9525" marT="9525" marB="91425" anchor="b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30000"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233775" y="333777"/>
            <a:ext cx="63906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Geo"/>
              <a:buNone/>
            </a:pPr>
            <a:r>
              <a:rPr lang="en" sz="3300" b="1">
                <a:latin typeface="Geo"/>
                <a:ea typeface="Geo"/>
                <a:cs typeface="Geo"/>
                <a:sym typeface="Geo"/>
              </a:rPr>
              <a:t>2023 Budget Priorities</a:t>
            </a:r>
            <a:endParaRPr sz="3300" b="1"/>
          </a:p>
        </p:txBody>
      </p:sp>
      <p:sp>
        <p:nvSpPr>
          <p:cNvPr id="105" name="Google Shape;105;p20"/>
          <p:cNvSpPr txBox="1"/>
          <p:nvPr/>
        </p:nvSpPr>
        <p:spPr>
          <a:xfrm>
            <a:off x="405366" y="1268016"/>
            <a:ext cx="7776300" cy="3595200"/>
          </a:xfrm>
          <a:prstGeom prst="rect">
            <a:avLst/>
          </a:prstGeom>
          <a:solidFill>
            <a:srgbClr val="F2F2F2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Budget Request</a:t>
            </a:r>
            <a:endParaRPr sz="110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   Currently, Fire Safety </a:t>
            </a:r>
            <a:r>
              <a:rPr lang="en">
                <a:solidFill>
                  <a:schemeClr val="dk1"/>
                </a:solidFill>
              </a:rPr>
              <a:t>Committee (FSC) receives </a:t>
            </a: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$15,000 from general budget</a:t>
            </a:r>
            <a:endParaRPr sz="110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   Approximately $70/lot increase for FSC</a:t>
            </a:r>
            <a:r>
              <a:rPr lang="en">
                <a:solidFill>
                  <a:schemeClr val="dk1"/>
                </a:solidFill>
              </a:rPr>
              <a:t>: </a:t>
            </a: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$56,000 </a:t>
            </a:r>
            <a:r>
              <a:rPr lang="en">
                <a:solidFill>
                  <a:schemeClr val="dk1"/>
                </a:solidFill>
              </a:rPr>
              <a:t>b</a:t>
            </a: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udget</a:t>
            </a:r>
            <a:endParaRPr sz="110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2023 Budget </a:t>
            </a:r>
            <a:r>
              <a:rPr lang="en" b="1">
                <a:solidFill>
                  <a:schemeClr val="dk1"/>
                </a:solidFill>
              </a:rPr>
              <a:t>priorities</a:t>
            </a:r>
            <a:endParaRPr sz="1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4000" marR="0" lvl="0" indent="-254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-"/>
            </a:pPr>
            <a:r>
              <a:rPr lang="en">
                <a:solidFill>
                  <a:schemeClr val="dk1"/>
                </a:solidFill>
              </a:rPr>
              <a:t>Out of remaining </a:t>
            </a: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27 HOA miles of roads, 7 </a:t>
            </a:r>
            <a:r>
              <a:rPr lang="en">
                <a:solidFill>
                  <a:schemeClr val="dk1"/>
                </a:solidFill>
              </a:rPr>
              <a:t>would receive shaded fuel break work</a:t>
            </a: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1100"/>
          </a:p>
          <a:p>
            <a:pPr marL="558800" marR="0" lvl="1" indent="-215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Cost estimate $8,500/mile.   </a:t>
            </a:r>
            <a:r>
              <a:rPr lang="en">
                <a:solidFill>
                  <a:schemeClr val="dk1"/>
                </a:solidFill>
              </a:rPr>
              <a:t>I</a:t>
            </a:r>
            <a: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.e. </a:t>
            </a:r>
            <a:r>
              <a:rPr lang="en">
                <a:solidFill>
                  <a:schemeClr val="dk1"/>
                </a:solidFill>
              </a:rPr>
              <a:t>7 miles= $60,000</a:t>
            </a:r>
            <a:endParaRPr sz="1100"/>
          </a:p>
          <a:p>
            <a:pPr marL="254000" marR="0" lvl="0" indent="-254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-"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Burn pile management (re-stack &amp; burning), </a:t>
            </a:r>
            <a:r>
              <a:rPr lang="en">
                <a:solidFill>
                  <a:schemeClr val="dk1"/>
                </a:solidFill>
              </a:rPr>
              <a:t>2022</a:t>
            </a: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estimate $10</a:t>
            </a:r>
            <a:r>
              <a:rPr lang="en">
                <a:solidFill>
                  <a:schemeClr val="dk1"/>
                </a:solidFill>
              </a:rPr>
              <a:t>,000</a:t>
            </a:r>
            <a:endParaRPr sz="1100"/>
          </a:p>
          <a:p>
            <a:pPr marL="254000" marR="0" lvl="0" indent="-254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-"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Signage, 2022 estimate $1</a:t>
            </a:r>
            <a:r>
              <a:rPr lang="en">
                <a:solidFill>
                  <a:schemeClr val="dk1"/>
                </a:solidFill>
              </a:rPr>
              <a:t>,000</a:t>
            </a:r>
            <a:endParaRPr sz="1100"/>
          </a:p>
          <a:p>
            <a:pPr marL="254000" marR="0" lvl="0" indent="-254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-"/>
            </a:pPr>
            <a:r>
              <a:rPr lang="en">
                <a:solidFill>
                  <a:schemeClr val="dk1"/>
                </a:solidFill>
              </a:rPr>
              <a:t>Additional</a:t>
            </a: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funds &amp; </a:t>
            </a:r>
            <a:r>
              <a:rPr lang="en">
                <a:solidFill>
                  <a:schemeClr val="dk1"/>
                </a:solidFill>
              </a:rPr>
              <a:t>d</a:t>
            </a: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onations will be used to work through future goals and continue </a:t>
            </a:r>
            <a:r>
              <a:rPr lang="en">
                <a:solidFill>
                  <a:schemeClr val="dk1"/>
                </a:solidFill>
              </a:rPr>
              <a:t>the fire safety and education needs of the </a:t>
            </a: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community</a:t>
            </a:r>
            <a:endParaRPr>
              <a:solidFill>
                <a:schemeClr val="dk1"/>
              </a:solidFill>
            </a:endParaRPr>
          </a:p>
          <a:p>
            <a:pPr marL="457200" marR="0" lvl="0" indent="0" algn="l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Total </a:t>
            </a:r>
            <a:r>
              <a:rPr lang="en" sz="1800" b="1">
                <a:solidFill>
                  <a:schemeClr val="dk1"/>
                </a:solidFill>
              </a:rPr>
              <a:t>P</a:t>
            </a:r>
            <a:r>
              <a:rPr lang="en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roposed 2023 Budget:      $71,000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30000"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title"/>
          </p:nvPr>
        </p:nvSpPr>
        <p:spPr>
          <a:xfrm>
            <a:off x="263156" y="233971"/>
            <a:ext cx="8737970" cy="627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Geo"/>
              <a:buNone/>
            </a:pPr>
            <a:r>
              <a:rPr lang="en" sz="2700" b="1">
                <a:latin typeface="Geo"/>
                <a:ea typeface="Geo"/>
                <a:cs typeface="Geo"/>
                <a:sym typeface="Geo"/>
              </a:rPr>
              <a:t>Multiply our Money with Federal Grants</a:t>
            </a:r>
            <a:endParaRPr sz="2700"/>
          </a:p>
        </p:txBody>
      </p:sp>
      <p:sp>
        <p:nvSpPr>
          <p:cNvPr id="111" name="Google Shape;111;p21"/>
          <p:cNvSpPr txBox="1">
            <a:spLocks noGrp="1"/>
          </p:cNvSpPr>
          <p:nvPr>
            <p:ph type="body" idx="1"/>
          </p:nvPr>
        </p:nvSpPr>
        <p:spPr>
          <a:xfrm>
            <a:off x="263156" y="996803"/>
            <a:ext cx="8252195" cy="3994298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34275" rIns="68575" bIns="34275" anchor="t" anchorCtr="0">
            <a:normAutofit fontScale="40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5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70489"/>
              <a:buNone/>
            </a:pPr>
            <a:r>
              <a:rPr lang="en" sz="3121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 an annual budget for fire and safety we are able to apply and receive federal grants </a:t>
            </a:r>
            <a:br>
              <a:rPr lang="en" sz="3121" b="1">
                <a:solidFill>
                  <a:schemeClr val="dk1"/>
                </a:solidFill>
              </a:rPr>
            </a:br>
            <a:r>
              <a:rPr lang="en" sz="3121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increase our available funds by 300-500%</a:t>
            </a:r>
            <a:endParaRPr sz="202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66666"/>
              <a:buNone/>
            </a:pPr>
            <a:endParaRPr sz="225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68716"/>
              <a:buNone/>
            </a:pPr>
            <a:r>
              <a:rPr lang="en" sz="2473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Grant Funding Matching?</a:t>
            </a:r>
            <a:endParaRPr sz="1873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75108"/>
              <a:buNone/>
            </a:pPr>
            <a:r>
              <a:rPr lang="en" sz="2263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" sz="22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Recipients (HOA) must typically match 25% of funds approved</a:t>
            </a:r>
            <a:endParaRPr sz="1663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75108"/>
              <a:buNone/>
            </a:pPr>
            <a:r>
              <a:rPr lang="en" sz="22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- Consist of general budget and volunteer hours (</a:t>
            </a:r>
            <a:r>
              <a:rPr lang="en" sz="2263">
                <a:solidFill>
                  <a:schemeClr val="dk1"/>
                </a:solidFill>
              </a:rPr>
              <a:t>$</a:t>
            </a:r>
            <a:r>
              <a:rPr lang="en" sz="22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28.50</a:t>
            </a:r>
            <a:r>
              <a:rPr lang="en" sz="2263">
                <a:solidFill>
                  <a:schemeClr val="dk1"/>
                </a:solidFill>
              </a:rPr>
              <a:t> per</a:t>
            </a:r>
            <a:r>
              <a:rPr lang="en" sz="22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volunteer hour)</a:t>
            </a:r>
            <a:endParaRPr sz="2263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79869"/>
              <a:buNone/>
            </a:pPr>
            <a:endParaRPr sz="1752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75108"/>
              <a:buNone/>
            </a:pPr>
            <a:r>
              <a:rPr lang="en" sz="2263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Applied For</a:t>
            </a:r>
            <a:endParaRPr sz="1663">
              <a:solidFill>
                <a:schemeClr val="dk1"/>
              </a:solidFill>
            </a:endParaRPr>
          </a:p>
          <a:p>
            <a:pPr marL="177800" lvl="0" indent="-177137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/>
              <a:buChar char="-"/>
            </a:pPr>
            <a:r>
              <a:rPr lang="en" sz="247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FEMA Grant- </a:t>
            </a:r>
            <a:endParaRPr sz="1873">
              <a:solidFill>
                <a:schemeClr val="dk1"/>
              </a:solidFill>
            </a:endParaRPr>
          </a:p>
          <a:p>
            <a:pPr marL="520700" lvl="1" indent="-18221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/>
              <a:buChar char="-"/>
            </a:pPr>
            <a:r>
              <a:rPr lang="en" sz="217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Applied in March 2022</a:t>
            </a:r>
            <a:endParaRPr sz="1873">
              <a:solidFill>
                <a:schemeClr val="dk1"/>
              </a:solidFill>
            </a:endParaRPr>
          </a:p>
          <a:p>
            <a:pPr marL="520700" lvl="1" indent="-18221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/>
              <a:buChar char="-"/>
            </a:pPr>
            <a:r>
              <a:rPr lang="en" sz="2173">
                <a:solidFill>
                  <a:schemeClr val="dk1"/>
                </a:solidFill>
              </a:rPr>
              <a:t>P</a:t>
            </a:r>
            <a:r>
              <a:rPr lang="en" sz="217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otential for up to $240k </a:t>
            </a:r>
            <a:endParaRPr sz="1873">
              <a:solidFill>
                <a:schemeClr val="dk1"/>
              </a:solidFill>
            </a:endParaRPr>
          </a:p>
          <a:p>
            <a:pPr marL="520700" lvl="1" indent="-18221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/>
              <a:buChar char="-"/>
            </a:pPr>
            <a:r>
              <a:rPr lang="en" sz="217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HOA to match $78k over 3 yrs</a:t>
            </a:r>
            <a:endParaRPr sz="217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79869"/>
              <a:buNone/>
            </a:pPr>
            <a:endParaRPr sz="175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75108"/>
              <a:buNone/>
            </a:pPr>
            <a:r>
              <a:rPr lang="en" sz="2263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Opportunities</a:t>
            </a:r>
            <a:endParaRPr sz="1663">
              <a:solidFill>
                <a:schemeClr val="dk1"/>
              </a:solidFill>
            </a:endParaRPr>
          </a:p>
          <a:p>
            <a:pPr marL="177800" lvl="0" indent="-177137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/>
              <a:buChar char="-"/>
            </a:pPr>
            <a:r>
              <a:rPr lang="en" sz="247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Community Wildfire Defense Grant- </a:t>
            </a:r>
            <a:endParaRPr sz="1873">
              <a:solidFill>
                <a:schemeClr val="dk1"/>
              </a:solidFill>
            </a:endParaRPr>
          </a:p>
          <a:p>
            <a:pPr marL="520700" lvl="1" indent="-18221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/>
              <a:buChar char="-"/>
            </a:pPr>
            <a:r>
              <a:rPr lang="en" sz="217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Through US Forest Service</a:t>
            </a:r>
            <a:endParaRPr sz="1873">
              <a:solidFill>
                <a:schemeClr val="dk1"/>
              </a:solidFill>
            </a:endParaRPr>
          </a:p>
          <a:p>
            <a:pPr marL="520700" lvl="1" indent="-18221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/>
              <a:buChar char="-"/>
            </a:pPr>
            <a:r>
              <a:rPr lang="en" sz="217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Up to $10M per applicant(25% Match)</a:t>
            </a:r>
            <a:endParaRPr sz="217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20700" lvl="1" indent="-18221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Char char="-"/>
            </a:pPr>
            <a:r>
              <a:rPr lang="en" sz="2173">
                <a:solidFill>
                  <a:schemeClr val="dk1"/>
                </a:solidFill>
              </a:rPr>
              <a:t>Turn our $71,000 into $284,000 each year for 5 years</a:t>
            </a:r>
            <a:endParaRPr sz="2173">
              <a:solidFill>
                <a:schemeClr val="dk1"/>
              </a:solidFill>
            </a:endParaRPr>
          </a:p>
          <a:p>
            <a:pPr marL="0" lvl="1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1304"/>
              <a:buFont typeface="Calibri"/>
              <a:buNone/>
            </a:pPr>
            <a:endParaRPr sz="196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1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5108"/>
              <a:buNone/>
            </a:pPr>
            <a:r>
              <a:rPr lang="en" sz="22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Many More opportunities available!</a:t>
            </a:r>
            <a:endParaRPr sz="1663">
              <a:solidFill>
                <a:schemeClr val="dk1"/>
              </a:solidFill>
            </a:endParaRPr>
          </a:p>
          <a:p>
            <a:pPr marL="520700" lvl="1" indent="-127000" algn="l" rtl="0">
              <a:lnSpc>
                <a:spcPct val="90000"/>
              </a:lnSpc>
              <a:spcBef>
                <a:spcPts val="40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1"/>
          <p:cNvSpPr txBox="1"/>
          <p:nvPr/>
        </p:nvSpPr>
        <p:spPr>
          <a:xfrm>
            <a:off x="4312777" y="2534265"/>
            <a:ext cx="3961882" cy="1731243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can we use grant funds for?</a:t>
            </a:r>
            <a:endParaRPr sz="1100"/>
          </a:p>
          <a:p>
            <a:pPr marL="215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-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Education</a:t>
            </a:r>
            <a:endParaRPr sz="1100"/>
          </a:p>
          <a:p>
            <a:pPr marL="215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-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Mitigation</a:t>
            </a:r>
            <a:endParaRPr sz="1100"/>
          </a:p>
          <a:p>
            <a:pPr marL="215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-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Equipment</a:t>
            </a:r>
            <a:endParaRPr sz="1100"/>
          </a:p>
          <a:p>
            <a:pPr marL="215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-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Professional work</a:t>
            </a:r>
            <a:endParaRPr sz="1100"/>
          </a:p>
          <a:p>
            <a:pPr marL="558800" marR="0" lvl="1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-"/>
            </a:pPr>
            <a:r>
              <a:rPr lang="en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 term plans &amp; physical labor</a:t>
            </a:r>
            <a:endParaRPr sz="1100"/>
          </a:p>
          <a:p>
            <a:pPr marL="215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-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Administrative costs</a:t>
            </a:r>
            <a:endParaRPr sz="1100"/>
          </a:p>
          <a:p>
            <a:pPr marL="215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-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Much More!</a:t>
            </a:r>
            <a:endParaRPr sz="11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40000"/>
          </a:blip>
          <a:stretch>
            <a:fillRect/>
          </a:stretch>
        </a:blip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>
            <a:spLocks noGrp="1"/>
          </p:cNvSpPr>
          <p:nvPr>
            <p:ph type="title"/>
          </p:nvPr>
        </p:nvSpPr>
        <p:spPr>
          <a:xfrm>
            <a:off x="628650" y="1595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Geo"/>
              <a:buNone/>
            </a:pPr>
            <a:r>
              <a:rPr lang="en" sz="3000" b="1" i="0" u="none" strike="noStrike" cap="none"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rPr>
              <a:t>Working Towards a Safer Community</a:t>
            </a:r>
            <a:endParaRPr sz="1100"/>
          </a:p>
        </p:txBody>
      </p:sp>
      <p:sp>
        <p:nvSpPr>
          <p:cNvPr id="118" name="Google Shape;118;p22"/>
          <p:cNvSpPr txBox="1"/>
          <p:nvPr/>
        </p:nvSpPr>
        <p:spPr>
          <a:xfrm>
            <a:off x="257175" y="1038225"/>
            <a:ext cx="8639100" cy="3901800"/>
          </a:xfrm>
          <a:prstGeom prst="rect">
            <a:avLst/>
          </a:prstGeom>
          <a:solidFill>
            <a:schemeClr val="lt2">
              <a:alpha val="58823"/>
            </a:schemeClr>
          </a:solidFill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Continued Road Fuel Mitigation Work (Volunteered and Paid)</a:t>
            </a:r>
            <a:endParaRPr sz="1100"/>
          </a:p>
          <a:p>
            <a:pPr marL="596900" marR="0" lvl="1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Provide safety corroders for evacuation &amp; fuel breaks to slow fires. </a:t>
            </a:r>
            <a:endParaRPr sz="1100"/>
          </a:p>
          <a:p>
            <a:pPr marL="596900" marR="0" lvl="1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Emergency Exit &amp; Safety Zone Signage</a:t>
            </a:r>
            <a:endParaRPr sz="1100"/>
          </a:p>
          <a:p>
            <a:pPr marL="596900" marR="0" lvl="1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Reduce confusion and increase safety during an evacuation or emergency</a:t>
            </a:r>
            <a:endParaRPr sz="11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Burn Pile Management</a:t>
            </a:r>
            <a:endParaRPr sz="1100"/>
          </a:p>
          <a:p>
            <a:pPr marL="596900" marR="0" lvl="1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</a:pPr>
            <a:r>
              <a:rPr lang="en" sz="1400" i="0" u="none" strike="noStrike" cap="none">
                <a:solidFill>
                  <a:srgbClr val="000000"/>
                </a:solidFill>
              </a:rPr>
              <a:t>Provide an easy &amp; inexpensive avenue for home owners to remove fuel material</a:t>
            </a:r>
            <a:endParaRPr sz="1100"/>
          </a:p>
          <a:p>
            <a:pPr marL="3429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endParaRPr sz="15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Pond Dredging</a:t>
            </a:r>
            <a:endParaRPr sz="1100"/>
          </a:p>
          <a:p>
            <a:pPr marL="596900" marR="0" lvl="1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Reduce refill time for helicopters &amp; fire fighting equipment</a:t>
            </a:r>
            <a:endParaRPr sz="11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Safety Zone Improvements</a:t>
            </a:r>
            <a:endParaRPr sz="1100"/>
          </a:p>
          <a:p>
            <a:pPr marL="596900" marR="0" lvl="1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Improve safe spaces during emergency and improve helicopter evacuation capabilities</a:t>
            </a:r>
            <a:endParaRPr sz="11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" sz="1500" b="1">
                <a:solidFill>
                  <a:schemeClr val="dk1"/>
                </a:solidFill>
              </a:rPr>
              <a:t>Local Official Partnerships &amp; Education</a:t>
            </a:r>
            <a:endParaRPr sz="1100">
              <a:solidFill>
                <a:schemeClr val="dk1"/>
              </a:solidFill>
            </a:endParaRPr>
          </a:p>
          <a:p>
            <a:pPr marL="596900" lvl="1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>
                <a:solidFill>
                  <a:schemeClr val="dk1"/>
                </a:solidFill>
              </a:rPr>
              <a:t>Continued volunteer days and education events to help prepare our community</a:t>
            </a:r>
            <a:endParaRPr sz="15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40000"/>
          </a:blip>
          <a:stretch>
            <a:fillRect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>
            <a:spLocks noGrp="1"/>
          </p:cNvSpPr>
          <p:nvPr>
            <p:ph type="title"/>
          </p:nvPr>
        </p:nvSpPr>
        <p:spPr>
          <a:xfrm>
            <a:off x="628650" y="1595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Geo"/>
              <a:buNone/>
            </a:pPr>
            <a:r>
              <a:rPr lang="en" sz="3000" b="1"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rPr>
              <a:t>WHY VOTE YES?</a:t>
            </a:r>
            <a:endParaRPr sz="1100"/>
          </a:p>
        </p:txBody>
      </p:sp>
      <p:sp>
        <p:nvSpPr>
          <p:cNvPr id="124" name="Google Shape;124;p23"/>
          <p:cNvSpPr txBox="1"/>
          <p:nvPr/>
        </p:nvSpPr>
        <p:spPr>
          <a:xfrm>
            <a:off x="82675" y="1038225"/>
            <a:ext cx="9061500" cy="3671100"/>
          </a:xfrm>
          <a:prstGeom prst="rect">
            <a:avLst/>
          </a:prstGeom>
          <a:solidFill>
            <a:schemeClr val="lt2">
              <a:alpha val="58819"/>
            </a:schemeClr>
          </a:solidFill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/>
              <a:t>Fire Safety Committee is dedicated to encouraging and supporting fire safety of the Tollgate Community through mitigation and education with: </a:t>
            </a:r>
            <a:endParaRPr sz="15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/>
              <a:t>Guidance from Professional Organizations and Experts</a:t>
            </a:r>
            <a:endParaRPr sz="1500" b="1"/>
          </a:p>
          <a:p>
            <a:pPr marL="9144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National Firewise Fire Mitigation Framework</a:t>
            </a:r>
            <a:endParaRPr sz="1200"/>
          </a:p>
          <a:p>
            <a:pPr marL="9144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County Emergency Manager Kathryn McMullin</a:t>
            </a:r>
            <a:endParaRPr sz="1200"/>
          </a:p>
          <a:p>
            <a:pPr marL="9144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County Fire Warden Bryce Boyer </a:t>
            </a:r>
            <a:endParaRPr sz="1200"/>
          </a:p>
          <a:p>
            <a:pPr marL="9144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Regional Wildland Urban Interface Specialist Travis Wright </a:t>
            </a:r>
            <a:endParaRPr sz="1200"/>
          </a:p>
          <a:p>
            <a:pPr marL="9144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Wildland Fire, Emergency Response, Resource Management Professionals at Alpine Forestry</a:t>
            </a: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/>
              <a:t>Proven Track Record of Accomplishment and Fiscal Responsibility</a:t>
            </a:r>
            <a:endParaRPr sz="1500" b="1"/>
          </a:p>
          <a:p>
            <a:pPr marL="9144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A consistent budget provides year over year improvement opportunity</a:t>
            </a:r>
            <a:endParaRPr sz="1200"/>
          </a:p>
          <a:p>
            <a:pPr marL="9144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Money spent on direct fire mitigation and community safety</a:t>
            </a: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/>
              <a:t>Thank you to everyone who has worked hard to help make Tollgate a safer community!</a:t>
            </a:r>
            <a:endParaRPr sz="15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	</a:t>
            </a:r>
            <a:endParaRPr sz="1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1067</Words>
  <Application>Microsoft Macintosh PowerPoint</Application>
  <PresentationFormat>On-screen Show (16:9)</PresentationFormat>
  <Paragraphs>163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Geo</vt:lpstr>
      <vt:lpstr>Calibri</vt:lpstr>
      <vt:lpstr>Arial</vt:lpstr>
      <vt:lpstr>Simple Light</vt:lpstr>
      <vt:lpstr>Tollgate Fire Safety Committee</vt:lpstr>
      <vt:lpstr>Why is fire safety important?</vt:lpstr>
      <vt:lpstr>2022  Accomplishments</vt:lpstr>
      <vt:lpstr>2022 Fuel Reduction Work</vt:lpstr>
      <vt:lpstr>2022 Budget Recap</vt:lpstr>
      <vt:lpstr>2023 Budget Priorities</vt:lpstr>
      <vt:lpstr>Multiply our Money with Federal Grants</vt:lpstr>
      <vt:lpstr>Working Towards a Safer Community</vt:lpstr>
      <vt:lpstr>WHY VOTE YES?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Tollgate Fire Safety Committee</dc:title>
  <cp:lastModifiedBy>Adam Harmon</cp:lastModifiedBy>
  <cp:revision>2</cp:revision>
  <dcterms:modified xsi:type="dcterms:W3CDTF">2022-11-14T01:07:31Z</dcterms:modified>
</cp:coreProperties>
</file>